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7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5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72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9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57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8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76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5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1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52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5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0A356-9B60-49DD-9A79-553291D812CB}" type="datetimeFigureOut">
              <a:rPr lang="en-US" smtClean="0"/>
              <a:t>6/14/2013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8CEA4-F25E-42C2-81F4-AD35582E2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8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81512" y="3017312"/>
            <a:ext cx="6480175" cy="2166937"/>
          </a:xfrm>
        </p:spPr>
        <p:txBody>
          <a:bodyPr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A problem for </a:t>
            </a:r>
            <a:r>
              <a:rPr lang="en-US" sz="1800" dirty="0" smtClean="0">
                <a:solidFill>
                  <a:schemeClr val="tx1"/>
                </a:solidFill>
              </a:rPr>
              <a:t>MPI 2013</a:t>
            </a:r>
            <a:endParaRPr lang="en-US" sz="1800" dirty="0">
              <a:solidFill>
                <a:schemeClr val="tx1"/>
              </a:solidFill>
            </a:endParaRPr>
          </a:p>
          <a:p>
            <a:pPr algn="ctr"/>
            <a:endParaRPr lang="en-US" sz="1800" dirty="0">
              <a:solidFill>
                <a:schemeClr val="tx1"/>
              </a:solidFill>
            </a:endParaRP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Worcester Polytechnic Institute</a:t>
            </a:r>
            <a:endParaRPr lang="en-US" sz="1800" dirty="0">
              <a:solidFill>
                <a:schemeClr val="tx1"/>
              </a:solidFill>
            </a:endParaRPr>
          </a:p>
          <a:p>
            <a:pPr algn="ctr"/>
            <a:endParaRPr lang="en-US" sz="1800" dirty="0">
              <a:solidFill>
                <a:schemeClr val="tx1"/>
              </a:solidFill>
            </a:endParaRP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Matt Lucey and Yueyang Shen</a:t>
            </a:r>
            <a:endParaRPr lang="en-US" sz="1800" dirty="0">
              <a:solidFill>
                <a:schemeClr val="tx1"/>
              </a:solidFill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June </a:t>
            </a:r>
            <a:r>
              <a:rPr lang="en-US" sz="1800" dirty="0" smtClean="0">
                <a:solidFill>
                  <a:schemeClr val="tx1"/>
                </a:solidFill>
              </a:rPr>
              <a:t>17, 2013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227020" y="2279168"/>
            <a:ext cx="7013448" cy="636560"/>
          </a:xfrm>
          <a:prstGeom prst="rect">
            <a:avLst/>
          </a:prstGeom>
          <a:noFill/>
          <a:ln>
            <a:noFill/>
          </a:ln>
          <a:effectLst>
            <a:outerShdw dist="12700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64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5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03225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Font typeface="Arial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2pPr>
            <a:lvl3pPr marL="577850" indent="-174625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Font typeface="Arial" charset="0"/>
              <a:buChar char="•"/>
              <a:defRPr sz="1600">
                <a:solidFill>
                  <a:schemeClr val="bg2"/>
                </a:solidFill>
                <a:latin typeface="+mn-lt"/>
              </a:defRPr>
            </a:lvl3pPr>
            <a:lvl4pPr marL="80645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Font typeface="Arial" charset="0"/>
              <a:buChar char="–"/>
              <a:defRPr sz="1600">
                <a:solidFill>
                  <a:schemeClr val="bg2"/>
                </a:solidFill>
                <a:latin typeface="+mn-lt"/>
              </a:defRPr>
            </a:lvl4pPr>
            <a:lvl5pPr marL="103505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Font typeface="Arial" charset="0"/>
              <a:buChar char="»"/>
              <a:defRPr sz="1600">
                <a:solidFill>
                  <a:schemeClr val="bg2"/>
                </a:solidFill>
                <a:latin typeface="+mn-lt"/>
              </a:defRPr>
            </a:lvl5pPr>
            <a:lvl6pPr marL="149225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Font typeface="Arial" charset="0"/>
              <a:buChar char="»"/>
              <a:defRPr sz="1600">
                <a:solidFill>
                  <a:schemeClr val="bg2"/>
                </a:solidFill>
                <a:latin typeface="+mn-lt"/>
              </a:defRPr>
            </a:lvl6pPr>
            <a:lvl7pPr marL="194945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Font typeface="Arial" charset="0"/>
              <a:buChar char="»"/>
              <a:defRPr sz="1600">
                <a:solidFill>
                  <a:schemeClr val="bg2"/>
                </a:solidFill>
                <a:latin typeface="+mn-lt"/>
              </a:defRPr>
            </a:lvl7pPr>
            <a:lvl8pPr marL="240665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Font typeface="Arial" charset="0"/>
              <a:buChar char="»"/>
              <a:defRPr sz="1600">
                <a:solidFill>
                  <a:schemeClr val="bg2"/>
                </a:solidFill>
                <a:latin typeface="+mn-lt"/>
              </a:defRPr>
            </a:lvl8pPr>
            <a:lvl9pPr marL="286385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Font typeface="Arial" charset="0"/>
              <a:buChar char="»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Changes in Capture Efficiency Due to Folding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46291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622" y="6575244"/>
            <a:ext cx="2886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3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0988" y="76200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Schematic of an FEA Model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</a:t>
            </a:r>
            <a:r>
              <a:rPr lang="en-US" sz="1400" dirty="0" smtClean="0"/>
              <a:t>10 </a:t>
            </a:r>
            <a:r>
              <a:rPr lang="en-US" sz="1400" dirty="0" smtClean="0"/>
              <a:t>of </a:t>
            </a:r>
            <a:r>
              <a:rPr lang="en-US" sz="1400" dirty="0" smtClean="0"/>
              <a:t>10</a:t>
            </a:r>
            <a:endParaRPr lang="en-US" sz="1400" dirty="0"/>
          </a:p>
        </p:txBody>
      </p:sp>
      <p:pic>
        <p:nvPicPr>
          <p:cNvPr id="6" name="Picture 2" descr="C:\mjl\WPI Presentation\simple_pleat _schemat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914400"/>
            <a:ext cx="866775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81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488" y="627063"/>
            <a:ext cx="2954337" cy="31511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3851275"/>
            <a:ext cx="4873625" cy="25685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Grp="1"/>
          </p:cNvSpPr>
          <p:nvPr>
            <p:ph type="title"/>
          </p:nvPr>
        </p:nvSpPr>
        <p:spPr>
          <a:xfrm>
            <a:off x="381000" y="84137"/>
            <a:ext cx="5159375" cy="449263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</a:rPr>
              <a:t>About Pall Corporation</a:t>
            </a:r>
            <a:endParaRPr lang="en-US" sz="2400" b="1" i="1" dirty="0">
              <a:solidFill>
                <a:schemeClr val="accent2"/>
              </a:solidFill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206500" y="2146300"/>
            <a:ext cx="37560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80988" y="723900"/>
            <a:ext cx="5184775" cy="30813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3038" indent="-173038">
              <a:lnSpc>
                <a:spcPct val="90000"/>
              </a:lnSpc>
              <a:spcBef>
                <a:spcPct val="45000"/>
              </a:spcBef>
              <a:buClr>
                <a:schemeClr val="folHlink"/>
              </a:buClr>
              <a:buSzPct val="90000"/>
              <a:buFont typeface="Arial" charset="0"/>
              <a:buChar char="•"/>
            </a:pPr>
            <a:r>
              <a:rPr lang="en-US" sz="2000" dirty="0"/>
              <a:t>Leader in Filtration, Separation and Purification</a:t>
            </a:r>
          </a:p>
          <a:p>
            <a:pPr marL="173038" indent="-173038">
              <a:lnSpc>
                <a:spcPct val="90000"/>
              </a:lnSpc>
              <a:spcBef>
                <a:spcPct val="45000"/>
              </a:spcBef>
              <a:buClr>
                <a:schemeClr val="folHlink"/>
              </a:buClr>
              <a:buSzPct val="90000"/>
              <a:buFont typeface="Arial" charset="0"/>
              <a:buChar char="•"/>
            </a:pPr>
            <a:r>
              <a:rPr lang="en-US" sz="2000" dirty="0"/>
              <a:t>Scientific, technology and advanced engineering company</a:t>
            </a:r>
          </a:p>
          <a:p>
            <a:pPr marL="173038" indent="-173038">
              <a:lnSpc>
                <a:spcPct val="90000"/>
              </a:lnSpc>
              <a:spcBef>
                <a:spcPct val="45000"/>
              </a:spcBef>
              <a:buClr>
                <a:schemeClr val="folHlink"/>
              </a:buClr>
              <a:buSzPct val="90000"/>
              <a:buFont typeface="Arial" charset="0"/>
              <a:buChar char="•"/>
            </a:pPr>
            <a:r>
              <a:rPr lang="en-US" sz="2000" dirty="0"/>
              <a:t>Founded in 1946</a:t>
            </a:r>
          </a:p>
          <a:p>
            <a:pPr marL="173038" indent="-173038">
              <a:lnSpc>
                <a:spcPct val="90000"/>
              </a:lnSpc>
              <a:spcBef>
                <a:spcPct val="45000"/>
              </a:spcBef>
              <a:buClr>
                <a:schemeClr val="folHlink"/>
              </a:buClr>
              <a:buSzPct val="90000"/>
              <a:buFont typeface="Arial" charset="0"/>
              <a:buChar char="•"/>
            </a:pPr>
            <a:r>
              <a:rPr lang="en-US" sz="2000" dirty="0"/>
              <a:t>Global Footprint</a:t>
            </a:r>
          </a:p>
          <a:p>
            <a:pPr marL="173038" indent="-173038">
              <a:lnSpc>
                <a:spcPct val="90000"/>
              </a:lnSpc>
              <a:spcBef>
                <a:spcPct val="45000"/>
              </a:spcBef>
              <a:buClr>
                <a:schemeClr val="folHlink"/>
              </a:buClr>
              <a:buSzPct val="90000"/>
              <a:buFont typeface="Arial" charset="0"/>
              <a:buChar char="•"/>
            </a:pPr>
            <a:r>
              <a:rPr lang="en-US" sz="2000" dirty="0"/>
              <a:t>Over 10,000 Employees</a:t>
            </a:r>
          </a:p>
          <a:p>
            <a:pPr marL="173038" indent="-173038">
              <a:lnSpc>
                <a:spcPct val="90000"/>
              </a:lnSpc>
              <a:spcBef>
                <a:spcPct val="45000"/>
              </a:spcBef>
              <a:buClr>
                <a:schemeClr val="folHlink"/>
              </a:buClr>
              <a:buSzPct val="90000"/>
              <a:buFont typeface="Arial" charset="0"/>
              <a:buChar char="•"/>
            </a:pPr>
            <a:r>
              <a:rPr lang="en-US" sz="2000" dirty="0"/>
              <a:t>$2.7B Annual  Revenue year ending Aug. </a:t>
            </a:r>
            <a:r>
              <a:rPr lang="en-US" sz="2000" dirty="0" smtClean="0"/>
              <a:t>2012</a:t>
            </a:r>
            <a:endParaRPr lang="en-US" sz="2000" dirty="0"/>
          </a:p>
          <a:p>
            <a:pPr marL="173038" indent="-173038">
              <a:lnSpc>
                <a:spcPct val="90000"/>
              </a:lnSpc>
              <a:spcBef>
                <a:spcPct val="45000"/>
              </a:spcBef>
              <a:buClr>
                <a:schemeClr val="folHlink"/>
              </a:buClr>
              <a:buSzPct val="90000"/>
              <a:buFont typeface="Arial" charset="0"/>
              <a:buChar char="•"/>
            </a:pPr>
            <a:endParaRPr lang="en-US" sz="20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3851275"/>
            <a:ext cx="2955925" cy="2568575"/>
          </a:xfrm>
          <a:prstGeom prst="rect">
            <a:avLst/>
          </a:prstGeom>
          <a:noFill/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2 of </a:t>
            </a:r>
            <a:r>
              <a:rPr lang="en-US" sz="1400" dirty="0" smtClean="0"/>
              <a:t>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1945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97156" presetClass="entr" presetSubtype="2025543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0" presetClass="entr" presetSubtype="20255346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206500" y="2146300"/>
            <a:ext cx="37560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3 of </a:t>
            </a:r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289560" y="1356360"/>
            <a:ext cx="8702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Micron efficiency rating from 100 µm down to ultrafiltration levels in liquids.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Fast flow rates resulting from highly porous and asymmetric structures.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Wide variety of polymer offerings.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Excellent chemical resistance, thermal characteristics, and surface treatments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9560" y="48506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/>
              <a:t>Pall's cast and expanded membranes have the following benefits.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0988" y="76200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Cast and Expanded Membranes</a:t>
            </a:r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362200" y="2668911"/>
            <a:ext cx="3991968" cy="3712459"/>
            <a:chOff x="1874976" y="2679797"/>
            <a:chExt cx="3991968" cy="371245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4976" y="2679797"/>
              <a:ext cx="3991968" cy="3712459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1965960" y="2689936"/>
              <a:ext cx="381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PTFE 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- Sample 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of Micro-Structure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95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229360" y="2884964"/>
            <a:ext cx="375602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4 of </a:t>
            </a:r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0988" y="76200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Media Applications</a:t>
            </a: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5773" y="636646"/>
            <a:ext cx="48858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Flat Sheet Devices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86400" y="636646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Laid-Over Pleat (LOP) Cartridge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5773" y="4416963"/>
            <a:ext cx="7478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Contributions to Variable Performance for the Current Problem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371973" y="4817073"/>
            <a:ext cx="5740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Pre-stress of media during production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Plastic deformations from pleating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Creep – Relaxation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Temperature while Pleating – Phase Transition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Thickness of Media / Membranes (stack-up)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80" y="1098311"/>
            <a:ext cx="2735399" cy="3318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209" y="3410786"/>
            <a:ext cx="2743991" cy="102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3" name="Rectangle 3072"/>
          <p:cNvSpPr/>
          <p:nvPr/>
        </p:nvSpPr>
        <p:spPr>
          <a:xfrm>
            <a:off x="402680" y="1098311"/>
            <a:ext cx="2735399" cy="33360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801" y="1099128"/>
            <a:ext cx="2735399" cy="2302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714209" y="1102442"/>
            <a:ext cx="2743991" cy="33360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9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5 of </a:t>
            </a:r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80988" y="76200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Problem Statements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1962" y="701040"/>
            <a:ext cx="83010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How does large deformation of a membrane (PTFE) strip, with a 3D random ‘node-and-fibril’ distribution, affect the capture of particles?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What happens over time due to stress relaxation?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9901" y="2092404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Assumptions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7519" y="2594372"/>
            <a:ext cx="80724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Mechanical Capture of Particles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Anisotropic Material in 2 directions – thickness is uniform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Non-Linear Material Behavior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Random Pore Size Distribution – 20 nanometers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Suspended Particles* are Mono-dispersed – 20 nanometers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Drainage and Support layers have no effect on capture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Drainage Material : Elastic Modulus = 50000 psi ; Poisson’s Ratio = 0**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99901" y="2554069"/>
            <a:ext cx="3052899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1414" y="5684967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smtClean="0"/>
              <a:t>*   Liquid is DI water with surfactant</a:t>
            </a:r>
          </a:p>
          <a:p>
            <a:r>
              <a:rPr lang="en-US" sz="1400" dirty="0" smtClean="0"/>
              <a:t>** The true value for Poisson’s Ratio actually depends on the orientation of the strands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733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0988" y="76200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A Brief Literature Survey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6 of </a:t>
            </a:r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838200"/>
            <a:ext cx="8534400" cy="5562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algn="just">
              <a:lnSpc>
                <a:spcPct val="120000"/>
              </a:lnSpc>
            </a:pPr>
            <a:r>
              <a:rPr lang="en-US" sz="1600" b="1" dirty="0" smtClean="0"/>
              <a:t>Hu-Hai Guo</a:t>
            </a:r>
            <a:r>
              <a:rPr lang="en-US" sz="1600" dirty="0" smtClean="0"/>
              <a:t>, et al. Journal of Applied Polymer Sciences, 116 (2010) 1124-1130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/>
              <a:t>Described in details the two-step biaxial stretching operation for PTFE membrane preparation.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/>
              <a:t>Proposed a FEA model to study the stress and displacement distribution of the biaxially stretched PTFE membrane.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Drawback: PTFE base sheet was considered mechanically isotropic. No structure information.</a:t>
            </a:r>
          </a:p>
          <a:p>
            <a:pPr marL="365760" algn="just">
              <a:lnSpc>
                <a:spcPct val="120000"/>
              </a:lnSpc>
            </a:pPr>
            <a:endParaRPr lang="en-US" sz="1600" b="1" dirty="0" smtClean="0"/>
          </a:p>
          <a:p>
            <a:pPr marL="365760" algn="just">
              <a:lnSpc>
                <a:spcPct val="120000"/>
              </a:lnSpc>
            </a:pPr>
            <a:r>
              <a:rPr lang="en-US" sz="1600" b="1" dirty="0" smtClean="0"/>
              <a:t>K Kurumada</a:t>
            </a:r>
            <a:r>
              <a:rPr lang="en-US" sz="1600" dirty="0" smtClean="0"/>
              <a:t>, et al. Journal of Membrane Sciences, 149 (1998) 51-57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/>
              <a:t>Studied the morphology and its structure formation of the PTFE porous membranes fabricated through the steady-rate biaxial stretching operations.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Drawback: Only explanation but no modeling given for the generation of structure of PTFE.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endParaRPr lang="en-US" sz="1600" dirty="0" smtClean="0">
              <a:solidFill>
                <a:schemeClr val="accent1"/>
              </a:solidFill>
            </a:endParaRPr>
          </a:p>
          <a:p>
            <a:pPr marL="365760" algn="just">
              <a:lnSpc>
                <a:spcPct val="120000"/>
              </a:lnSpc>
            </a:pPr>
            <a:r>
              <a:rPr lang="en-US" sz="1600" b="1" dirty="0" smtClean="0"/>
              <a:t>K Evans</a:t>
            </a:r>
            <a:r>
              <a:rPr lang="en-US" sz="1600" dirty="0" smtClean="0"/>
              <a:t>, et al. Journal of Physics D: Applied Physics, 22 (1989) 1883-1887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/>
              <a:t>Described a simple model for the PTFE microstructure to account for its highly anisotropic and negative Poisson's ratio.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Drawback: No allowance for material elasticity are considered in this model.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Reason to mention: good beginning point to build PTFE structure model.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0645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988" y="76200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A Brief Literature Survey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066800"/>
            <a:ext cx="8382000" cy="3733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algn="just">
              <a:lnSpc>
                <a:spcPct val="120000"/>
              </a:lnSpc>
            </a:pPr>
            <a:r>
              <a:rPr lang="en-US" sz="1600" b="1" dirty="0" smtClean="0"/>
              <a:t>T Suwa</a:t>
            </a:r>
            <a:r>
              <a:rPr lang="en-US" sz="1600" dirty="0" smtClean="0"/>
              <a:t>, et al. Journal of Applied Polymer Science, 17 (1973) 3253-3257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/>
              <a:t>Melting and crystallization behavior of the virgin PTFE was studied using a DSC.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Reason to mention: heating and cooling process are involved during PTFE manufacturing and pleating process.</a:t>
            </a:r>
          </a:p>
          <a:p>
            <a:pPr marL="365760" algn="just">
              <a:lnSpc>
                <a:spcPct val="120000"/>
              </a:lnSpc>
            </a:pPr>
            <a:endParaRPr lang="en-US" sz="1600" b="1" dirty="0" smtClean="0"/>
          </a:p>
          <a:p>
            <a:pPr marL="365760" algn="just">
              <a:lnSpc>
                <a:spcPct val="120000"/>
              </a:lnSpc>
            </a:pPr>
            <a:r>
              <a:rPr lang="en-US" sz="1600" b="1" dirty="0" smtClean="0"/>
              <a:t>E Brown</a:t>
            </a:r>
            <a:r>
              <a:rPr lang="en-US" sz="1600" dirty="0" smtClean="0"/>
              <a:t>, et al. Polymer, 48 (2007) 2531-2536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/>
              <a:t>Described temperature-pressure phase behavior of crystalline PTFE.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/>
              <a:t>PTFE shown to respond to uniaxial deformation by undergoing a crystalline phase transition.</a:t>
            </a:r>
          </a:p>
          <a:p>
            <a:pPr marL="365760" algn="just">
              <a:lnSpc>
                <a:spcPct val="120000"/>
              </a:lnSpc>
            </a:pPr>
            <a:endParaRPr lang="en-US" sz="1600" b="1" dirty="0" smtClean="0"/>
          </a:p>
          <a:p>
            <a:pPr marL="365760" algn="just">
              <a:lnSpc>
                <a:spcPct val="120000"/>
              </a:lnSpc>
            </a:pPr>
            <a:r>
              <a:rPr lang="en-US" sz="1600" b="1" dirty="0" smtClean="0"/>
              <a:t>Detailed Teflon PTFE bulk properties:</a:t>
            </a:r>
          </a:p>
          <a:p>
            <a:pPr marL="365760" indent="0" algn="just">
              <a:lnSpc>
                <a:spcPct val="120000"/>
              </a:lnSpc>
              <a:buFont typeface="Arial" pitchFamily="34" charset="0"/>
              <a:buNone/>
            </a:pPr>
            <a:r>
              <a:rPr lang="en-US" sz="1600" dirty="0" smtClean="0"/>
              <a:t>http://www.rjchase.com/ptfe_handbook.pdf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</a:t>
            </a:r>
            <a:r>
              <a:rPr lang="en-US" sz="1400" dirty="0" smtClean="0"/>
              <a:t>7 </a:t>
            </a:r>
            <a:r>
              <a:rPr lang="en-US" sz="1400" dirty="0" smtClean="0"/>
              <a:t>of </a:t>
            </a:r>
            <a:r>
              <a:rPr lang="en-US" sz="1400" dirty="0" smtClean="0"/>
              <a:t>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62822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0988" y="76200"/>
            <a:ext cx="647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Problem Schematics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</a:t>
            </a:r>
            <a:r>
              <a:rPr lang="en-US" sz="1400" dirty="0" smtClean="0"/>
              <a:t>8 </a:t>
            </a:r>
            <a:r>
              <a:rPr lang="en-US" sz="1400" dirty="0" smtClean="0"/>
              <a:t>of </a:t>
            </a:r>
            <a:r>
              <a:rPr lang="en-US" sz="1400" dirty="0" smtClean="0"/>
              <a:t>10</a:t>
            </a:r>
            <a:endParaRPr lang="en-US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256" y="570209"/>
            <a:ext cx="4535488" cy="1920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4" y="2895600"/>
            <a:ext cx="5429251" cy="223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38226" y="5116678"/>
            <a:ext cx="4829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Neutral Axis Shift depending on layer thicknesses</a:t>
            </a:r>
          </a:p>
          <a:p>
            <a:pPr algn="ctr"/>
            <a:r>
              <a:rPr lang="en-US" dirty="0" smtClean="0"/>
              <a:t>Simple Bending</a:t>
            </a:r>
          </a:p>
          <a:p>
            <a:pPr algn="ctr"/>
            <a:r>
              <a:rPr lang="en-US" dirty="0" smtClean="0"/>
              <a:t>Membrane Tension</a:t>
            </a:r>
          </a:p>
          <a:p>
            <a:pPr algn="ctr"/>
            <a:r>
              <a:rPr lang="en-US" dirty="0" smtClean="0"/>
              <a:t>Membrane Compression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92331" y="2490931"/>
            <a:ext cx="4248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happens in the deformed region?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1066800"/>
            <a:ext cx="838200" cy="838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122194" y="1905000"/>
            <a:ext cx="635794" cy="770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553200" y="2675597"/>
            <a:ext cx="2047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9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ctangle 167"/>
          <p:cNvSpPr/>
          <p:nvPr/>
        </p:nvSpPr>
        <p:spPr>
          <a:xfrm>
            <a:off x="2362200" y="1152469"/>
            <a:ext cx="3810000" cy="5105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67038" y="1647825"/>
            <a:ext cx="347662" cy="266644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286125" y="1628884"/>
            <a:ext cx="342900" cy="295109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891013" y="1533469"/>
            <a:ext cx="447574" cy="333375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20712076">
            <a:off x="4300060" y="1585074"/>
            <a:ext cx="435202" cy="239689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029200" y="1428694"/>
            <a:ext cx="228600" cy="276225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248275" y="1428914"/>
            <a:ext cx="228600" cy="276225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638800" y="1485954"/>
            <a:ext cx="228600" cy="276225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191125" y="3752739"/>
            <a:ext cx="304800" cy="22871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429250" y="5838770"/>
            <a:ext cx="159782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667000" y="350514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667000" y="1685869"/>
            <a:ext cx="381000" cy="276224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895600" y="357181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076575" y="369564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381375" y="3743269"/>
            <a:ext cx="247650" cy="161925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3686175" y="37432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029075" y="369564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4333875" y="37908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4686300" y="37813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918324" y="380994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/>
          <p:cNvCxnSpPr>
            <a:stCxn id="17" idx="4"/>
            <a:endCxn id="16" idx="0"/>
          </p:cNvCxnSpPr>
          <p:nvPr/>
        </p:nvCxnSpPr>
        <p:spPr>
          <a:xfrm flipH="1">
            <a:off x="2762250" y="1962093"/>
            <a:ext cx="95250" cy="1543051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962276" y="1885894"/>
            <a:ext cx="178593" cy="16859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3171826" y="1895418"/>
            <a:ext cx="238124" cy="1838326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505200" y="1890300"/>
            <a:ext cx="6933" cy="1862494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8" idx="3"/>
            <a:endCxn id="21" idx="0"/>
          </p:cNvCxnSpPr>
          <p:nvPr/>
        </p:nvCxnSpPr>
        <p:spPr>
          <a:xfrm flipH="1">
            <a:off x="3781425" y="1818022"/>
            <a:ext cx="175134" cy="1925247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8" idx="4"/>
            <a:endCxn id="22" idx="0"/>
          </p:cNvCxnSpPr>
          <p:nvPr/>
        </p:nvCxnSpPr>
        <p:spPr>
          <a:xfrm>
            <a:off x="4114800" y="1866844"/>
            <a:ext cx="9525" cy="182880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3"/>
            <a:endCxn id="23" idx="0"/>
          </p:cNvCxnSpPr>
          <p:nvPr/>
        </p:nvCxnSpPr>
        <p:spPr>
          <a:xfrm>
            <a:off x="4390543" y="1826151"/>
            <a:ext cx="38582" cy="196474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762978" y="1685869"/>
            <a:ext cx="380522" cy="21240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004049" y="1695614"/>
            <a:ext cx="358526" cy="211433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3571875" y="1719207"/>
            <a:ext cx="319139" cy="66757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0" idx="2"/>
            <a:endCxn id="9" idx="6"/>
          </p:cNvCxnSpPr>
          <p:nvPr/>
        </p:nvCxnSpPr>
        <p:spPr>
          <a:xfrm flipH="1">
            <a:off x="4728044" y="1566807"/>
            <a:ext cx="301156" cy="82531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5472590" y="1562044"/>
            <a:ext cx="232885" cy="6202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2657475" y="56101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2971800" y="56482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3228975" y="57244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3590925" y="57720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3838575" y="57720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4181475" y="57244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4486275" y="581971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4838700" y="58101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5143500" y="58387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5" name="Straight Connector 64"/>
          <p:cNvCxnSpPr>
            <a:endCxn id="56" idx="0"/>
          </p:cNvCxnSpPr>
          <p:nvPr/>
        </p:nvCxnSpPr>
        <p:spPr>
          <a:xfrm flipH="1">
            <a:off x="2752725" y="3667069"/>
            <a:ext cx="19050" cy="194310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57" idx="0"/>
          </p:cNvCxnSpPr>
          <p:nvPr/>
        </p:nvCxnSpPr>
        <p:spPr>
          <a:xfrm>
            <a:off x="3005138" y="3724219"/>
            <a:ext cx="61912" cy="192405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171825" y="3867094"/>
            <a:ext cx="133353" cy="193335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505200" y="3895669"/>
            <a:ext cx="161925" cy="186668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781425" y="3914719"/>
            <a:ext cx="142876" cy="187620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143375" y="3857569"/>
            <a:ext cx="112387" cy="192383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438650" y="3952819"/>
            <a:ext cx="114099" cy="185715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91075" y="3952819"/>
            <a:ext cx="114778" cy="190478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4" idx="0"/>
          </p:cNvCxnSpPr>
          <p:nvPr/>
        </p:nvCxnSpPr>
        <p:spPr>
          <a:xfrm>
            <a:off x="5013574" y="3981394"/>
            <a:ext cx="225176" cy="18573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2794632" y="5695894"/>
            <a:ext cx="220030" cy="285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3105151" y="5757806"/>
            <a:ext cx="142874" cy="3333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59" idx="2"/>
          </p:cNvCxnSpPr>
          <p:nvPr/>
        </p:nvCxnSpPr>
        <p:spPr>
          <a:xfrm flipH="1" flipV="1">
            <a:off x="3381375" y="5814956"/>
            <a:ext cx="209550" cy="5238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61" idx="2"/>
          </p:cNvCxnSpPr>
          <p:nvPr/>
        </p:nvCxnSpPr>
        <p:spPr>
          <a:xfrm flipH="1">
            <a:off x="4019550" y="5819719"/>
            <a:ext cx="161925" cy="33337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4343401" y="5834006"/>
            <a:ext cx="161924" cy="6191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4667250" y="5914969"/>
            <a:ext cx="189822" cy="5439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64" idx="2"/>
          </p:cNvCxnSpPr>
          <p:nvPr/>
        </p:nvCxnSpPr>
        <p:spPr>
          <a:xfrm flipH="1" flipV="1">
            <a:off x="4953240" y="5901359"/>
            <a:ext cx="190260" cy="3266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3733800" y="5852379"/>
            <a:ext cx="191177" cy="2449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H="1" flipV="1">
            <a:off x="2838450" y="3609919"/>
            <a:ext cx="119062" cy="666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3038476" y="3719456"/>
            <a:ext cx="142874" cy="3333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 flipV="1">
            <a:off x="3228975" y="3786131"/>
            <a:ext cx="209550" cy="5238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3867150" y="3800419"/>
            <a:ext cx="161925" cy="33337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4191000" y="3829671"/>
            <a:ext cx="199348" cy="659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4495800" y="3886144"/>
            <a:ext cx="189822" cy="5439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H="1" flipV="1">
            <a:off x="4800600" y="3872534"/>
            <a:ext cx="190260" cy="3266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 flipV="1">
            <a:off x="3505200" y="3838519"/>
            <a:ext cx="200703" cy="95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2" idx="3"/>
            <a:endCxn id="13" idx="0"/>
          </p:cNvCxnSpPr>
          <p:nvPr/>
        </p:nvCxnSpPr>
        <p:spPr>
          <a:xfrm flipH="1">
            <a:off x="5343525" y="1721727"/>
            <a:ext cx="328753" cy="2031012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endCxn id="14" idx="1"/>
          </p:cNvCxnSpPr>
          <p:nvPr/>
        </p:nvCxnSpPr>
        <p:spPr>
          <a:xfrm>
            <a:off x="5293758" y="3912477"/>
            <a:ext cx="158892" cy="1954191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>
            <a:off x="5086351" y="3848044"/>
            <a:ext cx="152399" cy="5715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endCxn id="24" idx="1"/>
          </p:cNvCxnSpPr>
          <p:nvPr/>
        </p:nvCxnSpPr>
        <p:spPr>
          <a:xfrm>
            <a:off x="4628911" y="1771594"/>
            <a:ext cx="85287" cy="203767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endCxn id="58" idx="7"/>
          </p:cNvCxnSpPr>
          <p:nvPr/>
        </p:nvCxnSpPr>
        <p:spPr>
          <a:xfrm flipH="1">
            <a:off x="3391577" y="3848044"/>
            <a:ext cx="94573" cy="190432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H="1" flipV="1">
            <a:off x="5448540" y="3895669"/>
            <a:ext cx="190260" cy="3266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57"/>
          <p:cNvSpPr/>
          <p:nvPr/>
        </p:nvSpPr>
        <p:spPr>
          <a:xfrm>
            <a:off x="5638800" y="38575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9" name="Straight Connector 158"/>
          <p:cNvCxnSpPr>
            <a:stCxn id="12" idx="4"/>
            <a:endCxn id="158" idx="0"/>
          </p:cNvCxnSpPr>
          <p:nvPr/>
        </p:nvCxnSpPr>
        <p:spPr>
          <a:xfrm flipH="1">
            <a:off x="5734050" y="1762179"/>
            <a:ext cx="19050" cy="209539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stCxn id="158" idx="3"/>
          </p:cNvCxnSpPr>
          <p:nvPr/>
        </p:nvCxnSpPr>
        <p:spPr>
          <a:xfrm flipH="1">
            <a:off x="5514536" y="4020171"/>
            <a:ext cx="152162" cy="19328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H="1">
            <a:off x="5306102" y="5904767"/>
            <a:ext cx="180298" cy="48302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flipH="1">
            <a:off x="2638425" y="5800669"/>
            <a:ext cx="104775" cy="45720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H="1">
            <a:off x="3014663" y="5781619"/>
            <a:ext cx="33337" cy="47625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295650" y="5895919"/>
            <a:ext cx="9525" cy="3524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3937509" y="5905444"/>
            <a:ext cx="0" cy="36195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>
            <a:off x="4191000" y="5876869"/>
            <a:ext cx="76200" cy="3905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>
            <a:off x="4524375" y="6000694"/>
            <a:ext cx="28625" cy="26670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H="1">
            <a:off x="4876800" y="5953069"/>
            <a:ext cx="38100" cy="2952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5223124" y="6010219"/>
            <a:ext cx="15626" cy="24765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5503947" y="5986407"/>
            <a:ext cx="86670" cy="271462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>
            <a:off x="3605551" y="5920408"/>
            <a:ext cx="47287" cy="337461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flipH="1">
            <a:off x="2839009" y="1152469"/>
            <a:ext cx="65638" cy="5238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endCxn id="4" idx="0"/>
          </p:cNvCxnSpPr>
          <p:nvPr/>
        </p:nvCxnSpPr>
        <p:spPr>
          <a:xfrm flipH="1">
            <a:off x="3140869" y="1143000"/>
            <a:ext cx="52388" cy="5048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endCxn id="7" idx="0"/>
          </p:cNvCxnSpPr>
          <p:nvPr/>
        </p:nvCxnSpPr>
        <p:spPr>
          <a:xfrm flipH="1">
            <a:off x="3457575" y="1152469"/>
            <a:ext cx="28575" cy="47641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endCxn id="8" idx="0"/>
          </p:cNvCxnSpPr>
          <p:nvPr/>
        </p:nvCxnSpPr>
        <p:spPr>
          <a:xfrm flipH="1">
            <a:off x="4114800" y="1152469"/>
            <a:ext cx="76200" cy="38100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>
            <a:endCxn id="9" idx="0"/>
          </p:cNvCxnSpPr>
          <p:nvPr/>
        </p:nvCxnSpPr>
        <p:spPr>
          <a:xfrm flipH="1">
            <a:off x="4487050" y="1181044"/>
            <a:ext cx="46850" cy="40800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flipH="1">
            <a:off x="4677204" y="1143000"/>
            <a:ext cx="161496" cy="466669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>
            <a:endCxn id="10" idx="0"/>
          </p:cNvCxnSpPr>
          <p:nvPr/>
        </p:nvCxnSpPr>
        <p:spPr>
          <a:xfrm>
            <a:off x="5115483" y="1152469"/>
            <a:ext cx="28017" cy="2762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5343525" y="1171519"/>
            <a:ext cx="15626" cy="24765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endCxn id="12" idx="0"/>
          </p:cNvCxnSpPr>
          <p:nvPr/>
        </p:nvCxnSpPr>
        <p:spPr>
          <a:xfrm>
            <a:off x="5638800" y="1171519"/>
            <a:ext cx="114300" cy="31443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endCxn id="8" idx="1"/>
          </p:cNvCxnSpPr>
          <p:nvPr/>
        </p:nvCxnSpPr>
        <p:spPr>
          <a:xfrm>
            <a:off x="3838576" y="1148493"/>
            <a:ext cx="117983" cy="4337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Oval 224"/>
          <p:cNvSpPr/>
          <p:nvPr/>
        </p:nvSpPr>
        <p:spPr>
          <a:xfrm>
            <a:off x="5105400" y="3381209"/>
            <a:ext cx="304800" cy="22871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6" name="Oval 225"/>
          <p:cNvSpPr/>
          <p:nvPr/>
        </p:nvSpPr>
        <p:spPr>
          <a:xfrm>
            <a:off x="2438400" y="30955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7" name="Oval 226"/>
          <p:cNvSpPr/>
          <p:nvPr/>
        </p:nvSpPr>
        <p:spPr>
          <a:xfrm>
            <a:off x="2667000" y="316224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8" name="Oval 227"/>
          <p:cNvSpPr/>
          <p:nvPr/>
        </p:nvSpPr>
        <p:spPr>
          <a:xfrm>
            <a:off x="2847975" y="32860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9" name="Oval 228"/>
          <p:cNvSpPr/>
          <p:nvPr/>
        </p:nvSpPr>
        <p:spPr>
          <a:xfrm>
            <a:off x="3152775" y="3333694"/>
            <a:ext cx="247650" cy="161925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Oval 229"/>
          <p:cNvSpPr/>
          <p:nvPr/>
        </p:nvSpPr>
        <p:spPr>
          <a:xfrm>
            <a:off x="3457575" y="33336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1" name="Oval 230"/>
          <p:cNvSpPr/>
          <p:nvPr/>
        </p:nvSpPr>
        <p:spPr>
          <a:xfrm>
            <a:off x="3800475" y="32860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2" name="Oval 231"/>
          <p:cNvSpPr/>
          <p:nvPr/>
        </p:nvSpPr>
        <p:spPr>
          <a:xfrm>
            <a:off x="4105275" y="338131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3" name="Oval 232"/>
          <p:cNvSpPr/>
          <p:nvPr/>
        </p:nvSpPr>
        <p:spPr>
          <a:xfrm>
            <a:off x="4457700" y="33717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4" name="Oval 233"/>
          <p:cNvSpPr/>
          <p:nvPr/>
        </p:nvSpPr>
        <p:spPr>
          <a:xfrm>
            <a:off x="4689724" y="34003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5" name="Straight Connector 234"/>
          <p:cNvCxnSpPr/>
          <p:nvPr/>
        </p:nvCxnSpPr>
        <p:spPr>
          <a:xfrm flipH="1" flipV="1">
            <a:off x="2609850" y="3200344"/>
            <a:ext cx="119062" cy="666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flipH="1" flipV="1">
            <a:off x="2809876" y="3309881"/>
            <a:ext cx="142874" cy="3333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flipH="1" flipV="1">
            <a:off x="3000375" y="3376556"/>
            <a:ext cx="209550" cy="5238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3638550" y="3390844"/>
            <a:ext cx="161925" cy="33337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 flipV="1">
            <a:off x="3962400" y="3420096"/>
            <a:ext cx="199348" cy="659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>
            <a:off x="4267200" y="3476569"/>
            <a:ext cx="189822" cy="5439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 flipV="1">
            <a:off x="4572000" y="3462959"/>
            <a:ext cx="190260" cy="3266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H="1" flipV="1">
            <a:off x="3276600" y="3428944"/>
            <a:ext cx="200703" cy="95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25" idx="2"/>
          </p:cNvCxnSpPr>
          <p:nvPr/>
        </p:nvCxnSpPr>
        <p:spPr>
          <a:xfrm flipH="1">
            <a:off x="4857752" y="3495564"/>
            <a:ext cx="247648" cy="1910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 flipV="1">
            <a:off x="5391150" y="3514669"/>
            <a:ext cx="180298" cy="2795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5562600" y="34765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6" name="Straight Connector 245"/>
          <p:cNvCxnSpPr>
            <a:endCxn id="226" idx="0"/>
          </p:cNvCxnSpPr>
          <p:nvPr/>
        </p:nvCxnSpPr>
        <p:spPr>
          <a:xfrm flipH="1">
            <a:off x="2533650" y="1876368"/>
            <a:ext cx="238125" cy="1219201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>
            <a:off x="2532973" y="3277221"/>
            <a:ext cx="210904" cy="246296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>
            <a:stCxn id="226" idx="3"/>
            <a:endCxn id="56" idx="0"/>
          </p:cNvCxnSpPr>
          <p:nvPr/>
        </p:nvCxnSpPr>
        <p:spPr>
          <a:xfrm>
            <a:off x="2466298" y="3258171"/>
            <a:ext cx="286427" cy="23519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>
            <a:stCxn id="227" idx="5"/>
          </p:cNvCxnSpPr>
          <p:nvPr/>
        </p:nvCxnSpPr>
        <p:spPr>
          <a:xfrm>
            <a:off x="2829602" y="3324846"/>
            <a:ext cx="185061" cy="232342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endCxn id="61" idx="1"/>
          </p:cNvCxnSpPr>
          <p:nvPr/>
        </p:nvCxnSpPr>
        <p:spPr>
          <a:xfrm>
            <a:off x="3926213" y="3438469"/>
            <a:ext cx="283160" cy="23138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3581400" y="3486771"/>
            <a:ext cx="283160" cy="23138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stCxn id="233" idx="4"/>
            <a:endCxn id="62" idx="0"/>
          </p:cNvCxnSpPr>
          <p:nvPr/>
        </p:nvCxnSpPr>
        <p:spPr>
          <a:xfrm>
            <a:off x="4552950" y="3562294"/>
            <a:ext cx="28575" cy="22574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>
            <a:stCxn id="225" idx="4"/>
            <a:endCxn id="63" idx="7"/>
          </p:cNvCxnSpPr>
          <p:nvPr/>
        </p:nvCxnSpPr>
        <p:spPr>
          <a:xfrm flipH="1">
            <a:off x="5001302" y="3609919"/>
            <a:ext cx="256498" cy="222817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/>
          <p:cNvSpPr/>
          <p:nvPr/>
        </p:nvSpPr>
        <p:spPr>
          <a:xfrm>
            <a:off x="5877364" y="35146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7" name="Straight Connector 266"/>
          <p:cNvCxnSpPr>
            <a:stCxn id="266" idx="3"/>
          </p:cNvCxnSpPr>
          <p:nvPr/>
        </p:nvCxnSpPr>
        <p:spPr>
          <a:xfrm flipH="1">
            <a:off x="5758082" y="3677271"/>
            <a:ext cx="147180" cy="2183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H="1" flipV="1">
            <a:off x="5734050" y="3562294"/>
            <a:ext cx="190260" cy="3266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Oval 276"/>
          <p:cNvSpPr/>
          <p:nvPr/>
        </p:nvSpPr>
        <p:spPr>
          <a:xfrm>
            <a:off x="5783818" y="5572070"/>
            <a:ext cx="159782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8" name="Oval 277"/>
          <p:cNvSpPr/>
          <p:nvPr/>
        </p:nvSpPr>
        <p:spPr>
          <a:xfrm>
            <a:off x="3012043" y="53434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9" name="Oval 278"/>
          <p:cNvSpPr/>
          <p:nvPr/>
        </p:nvSpPr>
        <p:spPr>
          <a:xfrm>
            <a:off x="3326368" y="53815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0" name="Oval 279"/>
          <p:cNvSpPr/>
          <p:nvPr/>
        </p:nvSpPr>
        <p:spPr>
          <a:xfrm>
            <a:off x="3583543" y="54577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1" name="Oval 280"/>
          <p:cNvSpPr/>
          <p:nvPr/>
        </p:nvSpPr>
        <p:spPr>
          <a:xfrm>
            <a:off x="3945493" y="55053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2" name="Oval 281"/>
          <p:cNvSpPr/>
          <p:nvPr/>
        </p:nvSpPr>
        <p:spPr>
          <a:xfrm>
            <a:off x="4193143" y="55053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3" name="Oval 282"/>
          <p:cNvSpPr/>
          <p:nvPr/>
        </p:nvSpPr>
        <p:spPr>
          <a:xfrm>
            <a:off x="4536043" y="54577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4" name="Oval 283"/>
          <p:cNvSpPr/>
          <p:nvPr/>
        </p:nvSpPr>
        <p:spPr>
          <a:xfrm>
            <a:off x="4840843" y="555301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5" name="Oval 284"/>
          <p:cNvSpPr/>
          <p:nvPr/>
        </p:nvSpPr>
        <p:spPr>
          <a:xfrm>
            <a:off x="5193268" y="5543494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" name="Oval 285"/>
          <p:cNvSpPr/>
          <p:nvPr/>
        </p:nvSpPr>
        <p:spPr>
          <a:xfrm>
            <a:off x="5498068" y="5572069"/>
            <a:ext cx="190500" cy="19050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7" name="Straight Connector 286"/>
          <p:cNvCxnSpPr/>
          <p:nvPr/>
        </p:nvCxnSpPr>
        <p:spPr>
          <a:xfrm flipH="1">
            <a:off x="3149200" y="5429194"/>
            <a:ext cx="220030" cy="285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 flipH="1" flipV="1">
            <a:off x="3459719" y="5491106"/>
            <a:ext cx="142874" cy="3333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>
            <a:stCxn id="281" idx="2"/>
          </p:cNvCxnSpPr>
          <p:nvPr/>
        </p:nvCxnSpPr>
        <p:spPr>
          <a:xfrm flipH="1" flipV="1">
            <a:off x="3735943" y="5548256"/>
            <a:ext cx="209550" cy="5238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>
            <a:stCxn id="283" idx="2"/>
          </p:cNvCxnSpPr>
          <p:nvPr/>
        </p:nvCxnSpPr>
        <p:spPr>
          <a:xfrm flipH="1">
            <a:off x="4374118" y="5553019"/>
            <a:ext cx="161925" cy="33337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 flipH="1" flipV="1">
            <a:off x="4697969" y="5567306"/>
            <a:ext cx="161924" cy="6191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flipH="1">
            <a:off x="5021818" y="5648269"/>
            <a:ext cx="189822" cy="5439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>
            <a:stCxn id="286" idx="2"/>
          </p:cNvCxnSpPr>
          <p:nvPr/>
        </p:nvCxnSpPr>
        <p:spPr>
          <a:xfrm flipH="1" flipV="1">
            <a:off x="5307808" y="5634659"/>
            <a:ext cx="190260" cy="3266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flipH="1" flipV="1">
            <a:off x="4088368" y="5585679"/>
            <a:ext cx="191177" cy="2449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flipH="1">
            <a:off x="5660670" y="5638067"/>
            <a:ext cx="180298" cy="48302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>
            <a:endCxn id="13" idx="7"/>
          </p:cNvCxnSpPr>
          <p:nvPr/>
        </p:nvCxnSpPr>
        <p:spPr>
          <a:xfrm flipH="1">
            <a:off x="5451288" y="3590869"/>
            <a:ext cx="187512" cy="195364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>
            <a:stCxn id="225" idx="4"/>
          </p:cNvCxnSpPr>
          <p:nvPr/>
        </p:nvCxnSpPr>
        <p:spPr>
          <a:xfrm flipH="1">
            <a:off x="5070288" y="3609919"/>
            <a:ext cx="187512" cy="22860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>
            <a:stCxn id="232" idx="4"/>
            <a:endCxn id="22" idx="0"/>
          </p:cNvCxnSpPr>
          <p:nvPr/>
        </p:nvCxnSpPr>
        <p:spPr>
          <a:xfrm flipH="1">
            <a:off x="4124325" y="3571819"/>
            <a:ext cx="76200" cy="1238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 flipH="1">
            <a:off x="3209925" y="3476569"/>
            <a:ext cx="76200" cy="23744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5829180" y="3667746"/>
            <a:ext cx="152162" cy="193289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12" idx="4"/>
            <a:endCxn id="266" idx="0"/>
          </p:cNvCxnSpPr>
          <p:nvPr/>
        </p:nvCxnSpPr>
        <p:spPr>
          <a:xfrm>
            <a:off x="5753100" y="1762179"/>
            <a:ext cx="219514" cy="175249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>
            <a:stCxn id="278" idx="4"/>
          </p:cNvCxnSpPr>
          <p:nvPr/>
        </p:nvCxnSpPr>
        <p:spPr>
          <a:xfrm>
            <a:off x="3107293" y="5533969"/>
            <a:ext cx="36516" cy="74295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>
            <a:stCxn id="279" idx="5"/>
          </p:cNvCxnSpPr>
          <p:nvPr/>
        </p:nvCxnSpPr>
        <p:spPr>
          <a:xfrm>
            <a:off x="3488970" y="5544171"/>
            <a:ext cx="31077" cy="73274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>
            <a:stCxn id="280" idx="5"/>
          </p:cNvCxnSpPr>
          <p:nvPr/>
        </p:nvCxnSpPr>
        <p:spPr>
          <a:xfrm>
            <a:off x="3746145" y="5620371"/>
            <a:ext cx="64413" cy="64702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4288393" y="5686369"/>
            <a:ext cx="154499" cy="59055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 flipH="1">
            <a:off x="4696383" y="5610846"/>
            <a:ext cx="2262" cy="66607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 flipH="1">
            <a:off x="5029759" y="5696571"/>
            <a:ext cx="191407" cy="580348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>
            <a:stCxn id="286" idx="3"/>
          </p:cNvCxnSpPr>
          <p:nvPr/>
        </p:nvCxnSpPr>
        <p:spPr>
          <a:xfrm flipH="1">
            <a:off x="5382184" y="5734671"/>
            <a:ext cx="143782" cy="532723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H="1">
            <a:off x="5744133" y="5753045"/>
            <a:ext cx="119576" cy="514349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>
            <a:off x="4040743" y="5686369"/>
            <a:ext cx="70192" cy="58102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H="1">
            <a:off x="5257800" y="1714444"/>
            <a:ext cx="124384" cy="16668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>
            <a:stCxn id="10" idx="3"/>
          </p:cNvCxnSpPr>
          <p:nvPr/>
        </p:nvCxnSpPr>
        <p:spPr>
          <a:xfrm flipH="1">
            <a:off x="4552950" y="1664467"/>
            <a:ext cx="509728" cy="1716852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>
            <a:stCxn id="4" idx="4"/>
          </p:cNvCxnSpPr>
          <p:nvPr/>
        </p:nvCxnSpPr>
        <p:spPr>
          <a:xfrm flipH="1">
            <a:off x="2923616" y="1914469"/>
            <a:ext cx="217253" cy="1371600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/>
          <p:nvPr/>
        </p:nvCxnSpPr>
        <p:spPr>
          <a:xfrm flipH="1">
            <a:off x="3945493" y="1866844"/>
            <a:ext cx="235983" cy="1400175"/>
          </a:xfrm>
          <a:prstGeom prst="lin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Connector 45"/>
          <p:cNvSpPr/>
          <p:nvPr/>
        </p:nvSpPr>
        <p:spPr>
          <a:xfrm>
            <a:off x="3924301" y="4358245"/>
            <a:ext cx="548640" cy="548640"/>
          </a:xfrm>
          <a:prstGeom prst="flowChartConnector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914400" y="310140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PTFE Nodes</a:t>
            </a:r>
            <a:endParaRPr lang="en-US" b="1" dirty="0"/>
          </a:p>
        </p:txBody>
      </p:sp>
      <p:sp>
        <p:nvSpPr>
          <p:cNvPr id="347" name="TextBox 346"/>
          <p:cNvSpPr txBox="1"/>
          <p:nvPr/>
        </p:nvSpPr>
        <p:spPr>
          <a:xfrm>
            <a:off x="6858000" y="354262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Challenge</a:t>
            </a:r>
          </a:p>
          <a:p>
            <a:r>
              <a:rPr lang="en-US" b="1" dirty="0" smtClean="0"/>
              <a:t>Particles</a:t>
            </a:r>
            <a:endParaRPr lang="en-US" b="1" dirty="0"/>
          </a:p>
        </p:txBody>
      </p:sp>
      <p:cxnSp>
        <p:nvCxnSpPr>
          <p:cNvPr id="50" name="Straight Arrow Connector 49"/>
          <p:cNvCxnSpPr>
            <a:endCxn id="16" idx="2"/>
          </p:cNvCxnSpPr>
          <p:nvPr/>
        </p:nvCxnSpPr>
        <p:spPr>
          <a:xfrm>
            <a:off x="1676400" y="3455137"/>
            <a:ext cx="990600" cy="145257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Arrow Connector 347"/>
          <p:cNvCxnSpPr/>
          <p:nvPr/>
        </p:nvCxnSpPr>
        <p:spPr>
          <a:xfrm>
            <a:off x="1676400" y="2243896"/>
            <a:ext cx="992981" cy="199688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914400" y="200971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PTFE Fibrils</a:t>
            </a:r>
            <a:endParaRPr lang="en-US" b="1" dirty="0"/>
          </a:p>
        </p:txBody>
      </p:sp>
      <p:cxnSp>
        <p:nvCxnSpPr>
          <p:cNvPr id="350" name="Straight Arrow Connector 349"/>
          <p:cNvCxnSpPr>
            <a:endCxn id="46" idx="6"/>
          </p:cNvCxnSpPr>
          <p:nvPr/>
        </p:nvCxnSpPr>
        <p:spPr>
          <a:xfrm flipH="1">
            <a:off x="4472941" y="3838519"/>
            <a:ext cx="2385060" cy="794046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Arrow Connector 351"/>
          <p:cNvCxnSpPr/>
          <p:nvPr/>
        </p:nvCxnSpPr>
        <p:spPr>
          <a:xfrm flipH="1" flipV="1">
            <a:off x="5252085" y="2592704"/>
            <a:ext cx="1605916" cy="1236968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0" y="533400"/>
            <a:ext cx="9144000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280988" y="76200"/>
            <a:ext cx="8253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Schematic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of Challenge Particles Trapped by </a:t>
            </a:r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PTFE Membranes</a:t>
            </a:r>
            <a:endParaRPr lang="en-US" dirty="0"/>
          </a:p>
        </p:txBody>
      </p:sp>
      <p:sp>
        <p:nvSpPr>
          <p:cNvPr id="181" name="Flowchart: Connector 180"/>
          <p:cNvSpPr/>
          <p:nvPr/>
        </p:nvSpPr>
        <p:spPr>
          <a:xfrm>
            <a:off x="4709160" y="2286000"/>
            <a:ext cx="548640" cy="548640"/>
          </a:xfrm>
          <a:prstGeom prst="flowChartConnector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2" name="Picture 1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6448289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3" name="TextBox 182"/>
          <p:cNvSpPr txBox="1"/>
          <p:nvPr/>
        </p:nvSpPr>
        <p:spPr>
          <a:xfrm>
            <a:off x="152400" y="6448289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Capture Efficiency	Lucey &amp; Shen	June 17, 2013	</a:t>
            </a:r>
            <a:r>
              <a:rPr lang="en-US" sz="1400" dirty="0" smtClean="0"/>
              <a:t>9 </a:t>
            </a:r>
            <a:r>
              <a:rPr lang="en-US" sz="1400" dirty="0" smtClean="0"/>
              <a:t>of </a:t>
            </a:r>
            <a:r>
              <a:rPr lang="en-US" sz="1400" dirty="0" smtClean="0"/>
              <a:t>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0989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7375</TotalTime>
  <Words>606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About Pall Corporation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Lucey</dc:creator>
  <cp:lastModifiedBy>Yueyang Shen</cp:lastModifiedBy>
  <cp:revision>20</cp:revision>
  <dcterms:created xsi:type="dcterms:W3CDTF">2013-05-31T17:42:48Z</dcterms:created>
  <dcterms:modified xsi:type="dcterms:W3CDTF">2013-06-14T21:10:52Z</dcterms:modified>
</cp:coreProperties>
</file>